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5" r:id="rId3"/>
    <p:sldId id="266" r:id="rId4"/>
    <p:sldId id="278" r:id="rId5"/>
    <p:sldId id="267" r:id="rId6"/>
    <p:sldId id="257" r:id="rId7"/>
    <p:sldId id="258" r:id="rId8"/>
    <p:sldId id="268" r:id="rId9"/>
    <p:sldId id="269" r:id="rId10"/>
    <p:sldId id="261" r:id="rId11"/>
    <p:sldId id="259" r:id="rId12"/>
    <p:sldId id="262" r:id="rId13"/>
    <p:sldId id="270" r:id="rId14"/>
    <p:sldId id="271" r:id="rId15"/>
    <p:sldId id="275" r:id="rId16"/>
    <p:sldId id="276" r:id="rId17"/>
    <p:sldId id="272" r:id="rId18"/>
    <p:sldId id="274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0"/>
    <p:restoredTop sz="92759"/>
  </p:normalViewPr>
  <p:slideViewPr>
    <p:cSldViewPr snapToGrid="0">
      <p:cViewPr varScale="1">
        <p:scale>
          <a:sx n="81" d="100"/>
          <a:sy n="81" d="100"/>
        </p:scale>
        <p:origin x="208" y="416"/>
      </p:cViewPr>
      <p:guideLst/>
    </p:cSldViewPr>
  </p:slideViewPr>
  <p:outlineViewPr>
    <p:cViewPr>
      <p:scale>
        <a:sx n="33" d="100"/>
        <a:sy n="33" d="100"/>
      </p:scale>
      <p:origin x="0" y="-3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0DE22-8EB4-A842-81DB-4420B7344D07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3139F-56CF-E940-954B-77D17CA4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97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206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orientation + add dep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59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Motivates using absorption over HUMS (and escapism) cause it relates to both</a:t>
            </a:r>
          </a:p>
          <a:p>
            <a:r>
              <a:rPr lang="en-US" dirty="0"/>
              <a:t>If you absorb more you tend to use music in a more healthy way</a:t>
            </a:r>
          </a:p>
          <a:p>
            <a:r>
              <a:rPr lang="en-US" dirty="0"/>
              <a:t>Unhealthy though sounds like escapism (simple slopes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32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Study 1 mediation results</a:t>
            </a:r>
          </a:p>
          <a:p>
            <a:r>
              <a:rPr lang="en-US" dirty="0"/>
              <a:t>Add headers (to denote n.s. for STAI, or take n.s. mediation out)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88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check resilience + ELA variable coding for study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8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end of threat </a:t>
            </a:r>
            <a:r>
              <a:rPr lang="en-US" dirty="0" err="1"/>
              <a:t>undersampled</a:t>
            </a:r>
            <a:endParaRPr lang="en-US" dirty="0"/>
          </a:p>
          <a:p>
            <a:r>
              <a:rPr lang="en-US" dirty="0"/>
              <a:t>*Threat plot study 2 cut off at the end*</a:t>
            </a:r>
          </a:p>
          <a:p>
            <a:r>
              <a:rPr lang="en-US" dirty="0"/>
              <a:t>Add deprivation correlations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into table w/ </a:t>
            </a:r>
            <a:r>
              <a:rPr lang="en-US" dirty="0" err="1"/>
              <a:t>eBMRQ</a:t>
            </a:r>
            <a:r>
              <a:rPr lang="en-US" dirty="0"/>
              <a:t> + ELA measures like slide 1 (</a:t>
            </a:r>
            <a:r>
              <a:rPr lang="en-US" dirty="0" err="1"/>
              <a:t>sep</a:t>
            </a:r>
            <a:r>
              <a:rPr lang="en-US" dirty="0"/>
              <a:t> columns </a:t>
            </a:r>
            <a:r>
              <a:rPr lang="en-US" dirty="0" err="1"/>
              <a:t>eBMRQ</a:t>
            </a:r>
            <a:r>
              <a:rPr lang="en-US" dirty="0"/>
              <a:t>/AIMS, but collapsed for other subscales)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82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Motivates using absorption over HUMS (and escapism) cause it relates to both</a:t>
            </a:r>
          </a:p>
          <a:p>
            <a:r>
              <a:rPr lang="en-US" dirty="0"/>
              <a:t>If you absorb more you tend to use music in a more healthy way</a:t>
            </a:r>
          </a:p>
          <a:p>
            <a:r>
              <a:rPr lang="en-US" dirty="0"/>
              <a:t>Unhealthy though sounds like escapism (simple slopes significant)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4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39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Music seeking </a:t>
            </a:r>
            <a:r>
              <a:rPr lang="en-US" dirty="0">
                <a:sym typeface="Wingdings" pitchFamily="2" charset="2"/>
              </a:rPr>
              <a:t> expansion, more exploration in music perhaps more ways to know one’s self?</a:t>
            </a:r>
          </a:p>
          <a:p>
            <a:r>
              <a:rPr lang="en-US" dirty="0">
                <a:sym typeface="Wingdings" pitchFamily="2" charset="2"/>
              </a:rPr>
              <a:t>Emotion evocation distraction? 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70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Remains significant with age as covariate</a:t>
            </a:r>
          </a:p>
          <a:p>
            <a:r>
              <a:rPr lang="en-US" dirty="0"/>
              <a:t>Breakdown in timing follow-up figure</a:t>
            </a:r>
          </a:p>
          <a:p>
            <a:r>
              <a:rPr lang="en-US" dirty="0">
                <a:sym typeface="Wingdings" pitchFamily="2" charset="2"/>
              </a:rPr>
              <a:t> ‘flash’ figure following timing breakdown of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4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38A2-ED1B-64F8-86BD-4EA1F6766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F4AD-75F3-D006-E668-D42BAC85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913A-C3E2-3C60-1609-B3B01DE5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440C0-A909-87CD-52F8-7A1321CA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0B99D-AA41-1CB4-580A-4DBC5460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F735-8307-2AFB-CBF0-264FCC0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435B3-4637-A410-9FD4-3B1A7333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EE3D-CD46-F799-E146-4F4CBAF7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B7FF2-B7DB-7AB3-8788-9DA3600A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DB814-B23C-46BC-AE5F-01C6A1F6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67F88-3032-1B00-E3B0-41E69BB5C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4337F-6D74-7C60-747F-0EE02043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62D37-9097-C9CB-A8CA-3027BDD3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EA831-2938-A837-9D56-C5255F99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6B07-021C-BF48-B4F8-E5E27D67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BB3F-2348-D2B8-9089-79313856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FDD4E-7E77-CA92-E2D6-EC3DFF7CD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82B2B-D07A-1BF3-8C8D-953487A0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494D5-CE19-2DE9-85FF-CC3CFAA2F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0FBCE-E07E-1DF5-068C-59617FCC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0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7B1B-8B60-1213-C7D1-2A94FE7A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DD00F-CCE4-4801-0BB6-2D798DD6F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7F69A-F764-F571-CDFB-63ACBEFA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69676-0F8A-3834-C568-250A9BD1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B539-B7FD-AA98-8B7C-8554B468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3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3D28-8BD5-429B-CC14-C27C4643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13CD-21F2-0961-C829-2734EC3EE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C625F-5049-E733-911C-A0E56B998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2755E-6097-733F-EB9A-4E3A545C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50633-C027-8DF2-0AB4-64D4EAE7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2960E-37B2-C684-38AB-59629BF1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7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E550-DF15-1691-E1CD-01DB8B7C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EE5C-F13C-6844-AE00-C238A3E6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C90A6-C042-CA29-7F2F-F531F517C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29982-3034-299A-261E-67DCF22A4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0F244-E2B0-E03E-C568-AA0A30BD3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5BA70-3BA8-01B1-0DA9-AC6FF20B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84B2D-327D-8D7F-824F-6745D18A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1BAA1-6753-9398-A9DD-09CD4F3E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2A90-54F4-C7D7-28A6-7C30DA0A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23F78-9CFD-E488-47A8-093202A2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6BA8B-0ADA-CDA2-9F32-F0AEBF1B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E0CBC-646A-CB47-3A54-0D50A227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9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1D8EB-062C-2538-81E2-67FF52A3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38DCA-90B5-CD8B-06CA-3A1C5787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8225-CDF7-CC81-0DE5-2FFEE7DE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5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764B-B0E4-C759-53E0-396834E1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13AD-7247-C66B-CC52-20007016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60B89-2B10-7694-10FA-32A14A82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8405E-C6DC-9D40-229D-4388617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929A-C8F7-D015-B614-9065A457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821C2-F6F7-B25D-C80D-76C1031E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878D-7DCB-5EE8-1E35-98CEDBA4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C8217-F74F-23AF-EC5A-B100A6F6A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91A9A-772D-1DB2-44B8-F1644EB14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B8BF-CF82-3B2C-2CD6-2EE58E2C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5605-4304-E405-0876-CC87698F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C2253-6CCE-5DF8-6924-A6052456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41E0D-6FEB-4289-4EF8-35380154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1248C-6DD6-4E55-33DE-1FED04D09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8CE68-2A4D-831A-0441-D664EB716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D3AA0-5CD8-A64D-B5E6-377EEDA896B2}" type="datetimeFigureOut">
              <a:rPr lang="en-US" smtClean="0"/>
              <a:t>11/27/23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32E6-B5D8-7DBC-EAD2-7291624E1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4D65-8D50-F2D2-19ED-BF24C84C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0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D7E0-3745-C268-1621-DFA746E11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AIMS Paper Figures</a:t>
            </a:r>
          </a:p>
        </p:txBody>
      </p:sp>
    </p:spTree>
    <p:extLst>
      <p:ext uri="{BB962C8B-B14F-4D97-AF65-F5344CB8AC3E}">
        <p14:creationId xmlns:p14="http://schemas.microsoft.com/office/powerpoint/2010/main" val="252160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7E66-9999-1D14-D0E7-3A0F3950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40677"/>
            <a:ext cx="11049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into music best explains music usage for escapism scores above and beyond other music reward sensitivity measures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6CF1D-1B20-829C-75A0-0E4AE579B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86" y="1104984"/>
            <a:ext cx="4041420" cy="2828994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31AA0BD-0DA5-9BD7-F289-2EEA41982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63" y="3765141"/>
            <a:ext cx="4041420" cy="2828994"/>
          </a:xfrm>
          <a:prstGeom prst="rect">
            <a:avLst/>
          </a:prstGeom>
        </p:spPr>
      </p:pic>
      <p:pic>
        <p:nvPicPr>
          <p:cNvPr id="7" name="Picture 6" descr="A graph with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93E9E731-92D9-1A9B-AB87-8A7E0AF2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17" y="3765141"/>
            <a:ext cx="4041421" cy="28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92B0-B777-087E-FF15-B5A5D74C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positively related to resilience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A9805-79A4-B1A6-AC97-03B2E117888E}"/>
              </a:ext>
            </a:extLst>
          </p:cNvPr>
          <p:cNvSpPr txBox="1"/>
          <p:nvPr/>
        </p:nvSpPr>
        <p:spPr>
          <a:xfrm>
            <a:off x="2432741" y="146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5BBFC-E186-2947-0ECC-C1C93285E610}"/>
              </a:ext>
            </a:extLst>
          </p:cNvPr>
          <p:cNvGrpSpPr/>
          <p:nvPr/>
        </p:nvGrpSpPr>
        <p:grpSpPr>
          <a:xfrm>
            <a:off x="739254" y="1992574"/>
            <a:ext cx="7789487" cy="4090916"/>
            <a:chOff x="739254" y="1992574"/>
            <a:chExt cx="7789487" cy="40909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BE41ED-834C-E276-A429-E3B418D47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254" y="1992574"/>
              <a:ext cx="4090916" cy="40909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AC1938-98D9-00AB-FC9F-480883F7D61E}"/>
                </a:ext>
              </a:extLst>
            </p:cNvPr>
            <p:cNvSpPr txBox="1"/>
            <p:nvPr/>
          </p:nvSpPr>
          <p:spPr>
            <a:xfrm>
              <a:off x="3741802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9D744A-6D64-D7A2-0F48-FB68E02842A9}"/>
              </a:ext>
            </a:extLst>
          </p:cNvPr>
          <p:cNvGrpSpPr/>
          <p:nvPr/>
        </p:nvGrpSpPr>
        <p:grpSpPr>
          <a:xfrm>
            <a:off x="6483282" y="1992573"/>
            <a:ext cx="7823895" cy="4090917"/>
            <a:chOff x="6483282" y="1992573"/>
            <a:chExt cx="7823895" cy="40909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A89B76-5848-267F-282F-8C7D811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83282" y="1992573"/>
              <a:ext cx="4090917" cy="40909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FCC9E-FE46-F4B4-A578-EBF1282DC4A7}"/>
                </a:ext>
              </a:extLst>
            </p:cNvPr>
            <p:cNvSpPr txBox="1"/>
            <p:nvPr/>
          </p:nvSpPr>
          <p:spPr>
            <a:xfrm>
              <a:off x="9520238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CE749E-3897-71A8-A98F-E71AA3F6B632}"/>
              </a:ext>
            </a:extLst>
          </p:cNvPr>
          <p:cNvSpPr txBox="1"/>
          <p:nvPr/>
        </p:nvSpPr>
        <p:spPr>
          <a:xfrm>
            <a:off x="8305800" y="146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88590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C297-C22E-60CC-8F6A-9C0AB8157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06" y="14004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mediates the relationship between CHAOS and resilience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8EBE1-D671-B28C-6D61-6737521F1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5" b="58712"/>
          <a:stretch/>
        </p:blipFill>
        <p:spPr>
          <a:xfrm>
            <a:off x="3831362" y="860695"/>
            <a:ext cx="4014652" cy="3345544"/>
          </a:xfrm>
          <a:prstGeom prst="rect">
            <a:avLst/>
          </a:prstGeom>
        </p:spPr>
      </p:pic>
      <p:pic>
        <p:nvPicPr>
          <p:cNvPr id="7" name="Picture 6" descr="A diagram of a music model&#10;&#10;Description automatically generated">
            <a:extLst>
              <a:ext uri="{FF2B5EF4-FFF2-40B4-BE49-F238E27FC236}">
                <a16:creationId xmlns:a16="http://schemas.microsoft.com/office/drawing/2014/main" id="{4774EDA1-759B-8215-CF71-B3AEFBD1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800" y="3784209"/>
            <a:ext cx="4172090" cy="3029148"/>
          </a:xfrm>
          <a:prstGeom prst="rect">
            <a:avLst/>
          </a:prstGeom>
        </p:spPr>
      </p:pic>
      <p:pic>
        <p:nvPicPr>
          <p:cNvPr id="9" name="Picture 8" descr="A diagram of a music model&#10;&#10;Description automatically generated">
            <a:extLst>
              <a:ext uri="{FF2B5EF4-FFF2-40B4-BE49-F238E27FC236}">
                <a16:creationId xmlns:a16="http://schemas.microsoft.com/office/drawing/2014/main" id="{2B64B0C7-B61B-BDEA-D269-9EECA9982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9" y="3784209"/>
            <a:ext cx="4019573" cy="30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07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3ACB-D28F-1F26-2083-72AB426F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mediation between CHAOS, AIMS, &amp; STAI</a:t>
            </a:r>
          </a:p>
        </p:txBody>
      </p:sp>
      <p:pic>
        <p:nvPicPr>
          <p:cNvPr id="4" name="Picture 3" descr="A diagram of a music model&#10;&#10;Description automatically generated">
            <a:extLst>
              <a:ext uri="{FF2B5EF4-FFF2-40B4-BE49-F238E27FC236}">
                <a16:creationId xmlns:a16="http://schemas.microsoft.com/office/drawing/2014/main" id="{21EDE2D5-0CBA-45C0-C343-C86A08B41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47" y="2036616"/>
            <a:ext cx="5750800" cy="45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F706-CB01-0390-95C6-396ABE96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sz="4400" dirty="0">
                <a:solidFill>
                  <a:srgbClr val="000000"/>
                </a:solidFill>
              </a:rPr>
              <a:t>orrelations between </a:t>
            </a:r>
            <a:r>
              <a:rPr lang="en-US" sz="4400" dirty="0" err="1">
                <a:solidFill>
                  <a:srgbClr val="000000"/>
                </a:solidFill>
              </a:rPr>
              <a:t>goldMSI</a:t>
            </a:r>
            <a:r>
              <a:rPr lang="en-US" sz="4400" dirty="0">
                <a:solidFill>
                  <a:srgbClr val="000000"/>
                </a:solidFill>
              </a:rPr>
              <a:t>, AIMS, ELA, STAI, resilience, &amp; age</a:t>
            </a:r>
            <a:endParaRPr lang="en-US" dirty="0"/>
          </a:p>
        </p:txBody>
      </p:sp>
      <p:pic>
        <p:nvPicPr>
          <p:cNvPr id="5" name="Picture 4" descr="A diagram of a group of individuals&#10;&#10;Description automatically generated with medium confidence">
            <a:extLst>
              <a:ext uri="{FF2B5EF4-FFF2-40B4-BE49-F238E27FC236}">
                <a16:creationId xmlns:a16="http://schemas.microsoft.com/office/drawing/2014/main" id="{5BF721B8-4E96-7971-639C-EE68984B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35" y="2454912"/>
            <a:ext cx="5649005" cy="3954303"/>
          </a:xfrm>
          <a:prstGeom prst="rect">
            <a:avLst/>
          </a:prstGeom>
        </p:spPr>
      </p:pic>
      <p:pic>
        <p:nvPicPr>
          <p:cNvPr id="7" name="Picture 6" descr="A diagram of a variety of individuals&#10;&#10;Description automatically generated with medium confidence">
            <a:extLst>
              <a:ext uri="{FF2B5EF4-FFF2-40B4-BE49-F238E27FC236}">
                <a16:creationId xmlns:a16="http://schemas.microsoft.com/office/drawing/2014/main" id="{BFEA5974-94F7-1F1C-E5B9-E0602774B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0" y="2454911"/>
            <a:ext cx="5649006" cy="3954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955D1-D205-B8E0-E7A9-867AC30B1B17}"/>
              </a:ext>
            </a:extLst>
          </p:cNvPr>
          <p:cNvSpPr txBox="1"/>
          <p:nvPr/>
        </p:nvSpPr>
        <p:spPr>
          <a:xfrm>
            <a:off x="1914581" y="2377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F4B83-9CA3-FC14-9F9B-FEB7FDD40E61}"/>
              </a:ext>
            </a:extLst>
          </p:cNvPr>
          <p:cNvSpPr txBox="1"/>
          <p:nvPr/>
        </p:nvSpPr>
        <p:spPr>
          <a:xfrm>
            <a:off x="8305800" y="22702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3253947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A842-25C3-8E4E-6441-745B8CCD0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141" y="2583890"/>
            <a:ext cx="10515600" cy="1325563"/>
          </a:xfrm>
        </p:spPr>
        <p:txBody>
          <a:bodyPr/>
          <a:lstStyle/>
          <a:p>
            <a:r>
              <a:rPr lang="en-US" dirty="0"/>
              <a:t>*****FIGURES*****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22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BBCF382-AAE0-7F8C-3BD6-9A7E608C79E1}"/>
              </a:ext>
            </a:extLst>
          </p:cNvPr>
          <p:cNvGrpSpPr/>
          <p:nvPr/>
        </p:nvGrpSpPr>
        <p:grpSpPr>
          <a:xfrm>
            <a:off x="49824" y="922188"/>
            <a:ext cx="6558147" cy="2709582"/>
            <a:chOff x="838200" y="2420471"/>
            <a:chExt cx="6558147" cy="2709582"/>
          </a:xfrm>
        </p:grpSpPr>
        <p:pic>
          <p:nvPicPr>
            <p:cNvPr id="5" name="Picture 4" descr="A graph with a line and a blue line&#10;&#10;Description automatically generated">
              <a:extLst>
                <a:ext uri="{FF2B5EF4-FFF2-40B4-BE49-F238E27FC236}">
                  <a16:creationId xmlns:a16="http://schemas.microsoft.com/office/drawing/2014/main" id="{8A26873B-7E95-0CDF-B6BA-43C2EE9E1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420471"/>
              <a:ext cx="2709582" cy="270958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DAEA10-FA6C-0059-341D-BC4D6E2BEB95}"/>
                </a:ext>
              </a:extLst>
            </p:cNvPr>
            <p:cNvSpPr txBox="1"/>
            <p:nvPr/>
          </p:nvSpPr>
          <p:spPr>
            <a:xfrm>
              <a:off x="2609408" y="453589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736311-59EC-7D68-863B-362E03A2B6EF}"/>
              </a:ext>
            </a:extLst>
          </p:cNvPr>
          <p:cNvGrpSpPr/>
          <p:nvPr/>
        </p:nvGrpSpPr>
        <p:grpSpPr>
          <a:xfrm>
            <a:off x="3161911" y="820777"/>
            <a:ext cx="6558147" cy="2709582"/>
            <a:chOff x="517994" y="4148418"/>
            <a:chExt cx="6558147" cy="2709582"/>
          </a:xfrm>
        </p:grpSpPr>
        <p:pic>
          <p:nvPicPr>
            <p:cNvPr id="8" name="Picture 7" descr="A graph with black dots&#10;&#10;Description automatically generated">
              <a:extLst>
                <a:ext uri="{FF2B5EF4-FFF2-40B4-BE49-F238E27FC236}">
                  <a16:creationId xmlns:a16="http://schemas.microsoft.com/office/drawing/2014/main" id="{ED132945-3739-CDF5-62C9-FF534E823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994" y="4148418"/>
              <a:ext cx="2709582" cy="27095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AE66FD4-716E-C4DE-EB5A-7E2E95C83EAA}"/>
                </a:ext>
              </a:extLst>
            </p:cNvPr>
            <p:cNvSpPr txBox="1"/>
            <p:nvPr/>
          </p:nvSpPr>
          <p:spPr>
            <a:xfrm>
              <a:off x="2289202" y="6244272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579A72-1031-69AD-91A5-1F78269A2DB4}"/>
              </a:ext>
            </a:extLst>
          </p:cNvPr>
          <p:cNvSpPr txBox="1"/>
          <p:nvPr/>
        </p:nvSpPr>
        <p:spPr>
          <a:xfrm>
            <a:off x="1187556" y="1223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F59C6-D880-A2F8-3BB4-F666FF01B6DA}"/>
              </a:ext>
            </a:extLst>
          </p:cNvPr>
          <p:cNvSpPr txBox="1"/>
          <p:nvPr/>
        </p:nvSpPr>
        <p:spPr>
          <a:xfrm>
            <a:off x="4202271" y="1119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785187-3F60-AC55-5CEB-7EBE6D65D46D}"/>
              </a:ext>
            </a:extLst>
          </p:cNvPr>
          <p:cNvGrpSpPr/>
          <p:nvPr/>
        </p:nvGrpSpPr>
        <p:grpSpPr>
          <a:xfrm>
            <a:off x="86749" y="3761810"/>
            <a:ext cx="7818053" cy="2709582"/>
            <a:chOff x="5151206" y="1727947"/>
            <a:chExt cx="7818053" cy="2709582"/>
          </a:xfrm>
        </p:grpSpPr>
        <p:pic>
          <p:nvPicPr>
            <p:cNvPr id="13" name="Picture 12" descr="A graph with a blue line&#10;&#10;Description automatically generated">
              <a:extLst>
                <a:ext uri="{FF2B5EF4-FFF2-40B4-BE49-F238E27FC236}">
                  <a16:creationId xmlns:a16="http://schemas.microsoft.com/office/drawing/2014/main" id="{18FCE374-4F06-D696-4661-8319A6528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1206" y="1727947"/>
              <a:ext cx="2709582" cy="270958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560F73-8341-3C4E-2595-6A2DC6E53DA9}"/>
                </a:ext>
              </a:extLst>
            </p:cNvPr>
            <p:cNvSpPr txBox="1"/>
            <p:nvPr/>
          </p:nvSpPr>
          <p:spPr>
            <a:xfrm>
              <a:off x="6873259" y="382084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0.17**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EABB9D-6EFA-C844-0620-D04924137C03}"/>
              </a:ext>
            </a:extLst>
          </p:cNvPr>
          <p:cNvGrpSpPr/>
          <p:nvPr/>
        </p:nvGrpSpPr>
        <p:grpSpPr>
          <a:xfrm>
            <a:off x="3134749" y="3812824"/>
            <a:ext cx="6508992" cy="2528943"/>
            <a:chOff x="3855953" y="4238737"/>
            <a:chExt cx="6508992" cy="2528943"/>
          </a:xfrm>
        </p:grpSpPr>
        <p:pic>
          <p:nvPicPr>
            <p:cNvPr id="16" name="Picture 15" descr="A graph with black dots and blue line&#10;&#10;Description automatically generated">
              <a:extLst>
                <a:ext uri="{FF2B5EF4-FFF2-40B4-BE49-F238E27FC236}">
                  <a16:creationId xmlns:a16="http://schemas.microsoft.com/office/drawing/2014/main" id="{2864E0B0-5A04-D75E-E5DF-C3870127D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5953" y="4238737"/>
              <a:ext cx="2709582" cy="252894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CFDB0D-028F-15D5-57A0-E90ACF75ECE9}"/>
                </a:ext>
              </a:extLst>
            </p:cNvPr>
            <p:cNvSpPr txBox="1"/>
            <p:nvPr/>
          </p:nvSpPr>
          <p:spPr>
            <a:xfrm>
              <a:off x="5578006" y="618168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0.12*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8694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DA84-A043-4835-064C-DCBA3F4A1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69"/>
            <a:ext cx="10515600" cy="737534"/>
          </a:xfrm>
        </p:spPr>
        <p:txBody>
          <a:bodyPr/>
          <a:lstStyle/>
          <a:p>
            <a:r>
              <a:rPr lang="en-US" dirty="0"/>
              <a:t>What is absorption? (Study 2)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D05CA-37F8-A7E2-6D74-33907C176F1C}"/>
              </a:ext>
            </a:extLst>
          </p:cNvPr>
          <p:cNvGrpSpPr/>
          <p:nvPr/>
        </p:nvGrpSpPr>
        <p:grpSpPr>
          <a:xfrm>
            <a:off x="6642847" y="1001491"/>
            <a:ext cx="3337529" cy="3051867"/>
            <a:chOff x="6692348" y="1011053"/>
            <a:chExt cx="5128106" cy="4661452"/>
          </a:xfrm>
        </p:grpSpPr>
        <p:pic>
          <p:nvPicPr>
            <p:cNvPr id="12" name="Picture 11" descr="A graph of a number of points&#10;&#10;Description automatically generated with medium confidence">
              <a:extLst>
                <a:ext uri="{FF2B5EF4-FFF2-40B4-BE49-F238E27FC236}">
                  <a16:creationId xmlns:a16="http://schemas.microsoft.com/office/drawing/2014/main" id="{147EF4C7-E2E1-CBED-D7BF-E3055EF89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2348" y="1011053"/>
              <a:ext cx="4661452" cy="4661452"/>
            </a:xfrm>
            <a:prstGeom prst="rect">
              <a:avLst/>
            </a:prstGeom>
          </p:spPr>
        </p:pic>
        <p:pic>
          <p:nvPicPr>
            <p:cNvPr id="13" name="Picture 12" descr="A graph with text on it&#10;&#10;Description automatically generated">
              <a:extLst>
                <a:ext uri="{FF2B5EF4-FFF2-40B4-BE49-F238E27FC236}">
                  <a16:creationId xmlns:a16="http://schemas.microsoft.com/office/drawing/2014/main" id="{65B0CFA4-9CFD-68B2-FB2B-27E870C9B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643" t="4954" r="45718" b="87902"/>
            <a:stretch/>
          </p:blipFill>
          <p:spPr>
            <a:xfrm>
              <a:off x="7412935" y="1467340"/>
              <a:ext cx="1465017" cy="378600"/>
            </a:xfrm>
            <a:prstGeom prst="rect">
              <a:avLst/>
            </a:prstGeom>
          </p:spPr>
        </p:pic>
        <p:pic>
          <p:nvPicPr>
            <p:cNvPr id="14" name="Picture 13" descr="A graph with text on it&#10;&#10;Description automatically generated">
              <a:extLst>
                <a:ext uri="{FF2B5EF4-FFF2-40B4-BE49-F238E27FC236}">
                  <a16:creationId xmlns:a16="http://schemas.microsoft.com/office/drawing/2014/main" id="{B7BEEAB5-65D5-BEBD-4FB9-ACD8ADDF2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53" t="83524" r="38743" b="10265"/>
            <a:stretch/>
          </p:blipFill>
          <p:spPr>
            <a:xfrm>
              <a:off x="10293627" y="4283650"/>
              <a:ext cx="1526827" cy="28561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36F058-741A-FE82-7706-3F24F5FF8EEE}"/>
              </a:ext>
            </a:extLst>
          </p:cNvPr>
          <p:cNvGrpSpPr/>
          <p:nvPr/>
        </p:nvGrpSpPr>
        <p:grpSpPr>
          <a:xfrm>
            <a:off x="1508374" y="1125311"/>
            <a:ext cx="6006952" cy="2928047"/>
            <a:chOff x="172279" y="1491906"/>
            <a:chExt cx="7305299" cy="369881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B585AD3-C0E8-24B9-3A92-DEE2712FF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72279" y="1491906"/>
              <a:ext cx="3698810" cy="369881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351BC5-2E29-FB82-39A0-9D2CBF604C24}"/>
                </a:ext>
              </a:extLst>
            </p:cNvPr>
            <p:cNvSpPr txBox="1"/>
            <p:nvPr/>
          </p:nvSpPr>
          <p:spPr>
            <a:xfrm>
              <a:off x="2690639" y="4463453"/>
              <a:ext cx="4786939" cy="556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r = 0.68***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6014E2E-1847-C0DA-3AD2-58F1205E7D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0" y="4265186"/>
            <a:ext cx="3342664" cy="2339865"/>
          </a:xfrm>
          <a:prstGeom prst="rect">
            <a:avLst/>
          </a:prstGeom>
        </p:spPr>
      </p:pic>
      <p:pic>
        <p:nvPicPr>
          <p:cNvPr id="20" name="Picture 19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49DE76DC-F3E6-0B1D-EB37-005CC74D7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697" y="4170162"/>
            <a:ext cx="3763813" cy="2634669"/>
          </a:xfrm>
          <a:prstGeom prst="rect">
            <a:avLst/>
          </a:prstGeom>
        </p:spPr>
      </p:pic>
      <p:pic>
        <p:nvPicPr>
          <p:cNvPr id="21" name="Picture 20" descr="A graph with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001D736B-B659-4E81-4BEF-5618BA631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8253" y="4223331"/>
            <a:ext cx="3623202" cy="253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09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FE3D4E-0931-E804-3E60-EFF529CA6E52}"/>
              </a:ext>
            </a:extLst>
          </p:cNvPr>
          <p:cNvSpPr txBox="1"/>
          <p:nvPr/>
        </p:nvSpPr>
        <p:spPr>
          <a:xfrm>
            <a:off x="8140700" y="585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pic>
        <p:nvPicPr>
          <p:cNvPr id="7" name="Picture 6" descr="A graph of a music score&#10;&#10;Description automatically generated with medium confidence">
            <a:extLst>
              <a:ext uri="{FF2B5EF4-FFF2-40B4-BE49-F238E27FC236}">
                <a16:creationId xmlns:a16="http://schemas.microsoft.com/office/drawing/2014/main" id="{993C3E30-517E-1589-0036-0F4D3EA0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246" y="454990"/>
            <a:ext cx="2813279" cy="281327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143320C-55CD-5BD2-045D-3C2BDBF838BF}"/>
              </a:ext>
            </a:extLst>
          </p:cNvPr>
          <p:cNvGrpSpPr/>
          <p:nvPr/>
        </p:nvGrpSpPr>
        <p:grpSpPr>
          <a:xfrm>
            <a:off x="739254" y="263521"/>
            <a:ext cx="3026358" cy="3017561"/>
            <a:chOff x="406399" y="1690688"/>
            <a:chExt cx="5054601" cy="505460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13D8B4-C6EB-18E4-3C68-80155E9E7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06399" y="1690688"/>
              <a:ext cx="5054601" cy="5054601"/>
            </a:xfrm>
            <a:prstGeom prst="rect">
              <a:avLst/>
            </a:prstGeom>
          </p:spPr>
        </p:pic>
        <p:pic>
          <p:nvPicPr>
            <p:cNvPr id="11" name="Picture 10" descr="A graph with text on it&#10;&#10;Description automatically generated">
              <a:extLst>
                <a:ext uri="{FF2B5EF4-FFF2-40B4-BE49-F238E27FC236}">
                  <a16:creationId xmlns:a16="http://schemas.microsoft.com/office/drawing/2014/main" id="{6303C63D-E044-B7FD-C26A-4683BC99CE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599" t="4957" r="46716" b="88628"/>
            <a:stretch/>
          </p:blipFill>
          <p:spPr>
            <a:xfrm>
              <a:off x="2145144" y="2964873"/>
              <a:ext cx="1006890" cy="297873"/>
            </a:xfrm>
            <a:prstGeom prst="rect">
              <a:avLst/>
            </a:prstGeom>
          </p:spPr>
        </p:pic>
        <p:pic>
          <p:nvPicPr>
            <p:cNvPr id="15" name="Picture 14" descr="A graph with text on it&#10;&#10;Description automatically generated">
              <a:extLst>
                <a:ext uri="{FF2B5EF4-FFF2-40B4-BE49-F238E27FC236}">
                  <a16:creationId xmlns:a16="http://schemas.microsoft.com/office/drawing/2014/main" id="{46834C41-D32A-7A24-DE42-5A6B579E5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769" t="82736" r="41124" b="6864"/>
            <a:stretch/>
          </p:blipFill>
          <p:spPr>
            <a:xfrm>
              <a:off x="3326330" y="5167312"/>
              <a:ext cx="1103659" cy="51919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8ABF60-F841-9EB3-1E5E-049AE05A4B31}"/>
              </a:ext>
            </a:extLst>
          </p:cNvPr>
          <p:cNvGrpSpPr/>
          <p:nvPr/>
        </p:nvGrpSpPr>
        <p:grpSpPr>
          <a:xfrm>
            <a:off x="952333" y="3576919"/>
            <a:ext cx="5356746" cy="3017561"/>
            <a:chOff x="739254" y="1992574"/>
            <a:chExt cx="7789487" cy="40909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E1361E-FE7A-833A-A922-BBA6778FE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739254" y="1992574"/>
              <a:ext cx="4090916" cy="409091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569E21-18F4-0441-3E33-5BD26F0D0C00}"/>
                </a:ext>
              </a:extLst>
            </p:cNvPr>
            <p:cNvSpPr txBox="1"/>
            <p:nvPr/>
          </p:nvSpPr>
          <p:spPr>
            <a:xfrm>
              <a:off x="3741802" y="5350870"/>
              <a:ext cx="4786939" cy="375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/>
                <a:t>r = 0.15*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E28BA72-AC4A-8FBB-7785-1A43D75CF1F4}"/>
              </a:ext>
            </a:extLst>
          </p:cNvPr>
          <p:cNvSpPr txBox="1"/>
          <p:nvPr/>
        </p:nvSpPr>
        <p:spPr>
          <a:xfrm>
            <a:off x="2044700" y="11312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555DA1-5BAE-6FC3-85B5-8FFCD570992A}"/>
              </a:ext>
            </a:extLst>
          </p:cNvPr>
          <p:cNvGrpSpPr/>
          <p:nvPr/>
        </p:nvGrpSpPr>
        <p:grpSpPr>
          <a:xfrm>
            <a:off x="7339183" y="3610133"/>
            <a:ext cx="5336683" cy="2815221"/>
            <a:chOff x="6483282" y="1992573"/>
            <a:chExt cx="7823895" cy="40909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BDE579-9E5F-0D35-EA2C-71506E991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6483282" y="1992573"/>
              <a:ext cx="4090918" cy="409091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379980-3335-5C5E-156D-390704DF4B72}"/>
                </a:ext>
              </a:extLst>
            </p:cNvPr>
            <p:cNvSpPr txBox="1"/>
            <p:nvPr/>
          </p:nvSpPr>
          <p:spPr>
            <a:xfrm>
              <a:off x="9520238" y="5183510"/>
              <a:ext cx="4786939" cy="4472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/>
                <a:t>r = 0.13*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382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EE71CB-F902-D3BF-EC78-71ACB7E149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5" b="58712"/>
          <a:stretch/>
        </p:blipFill>
        <p:spPr>
          <a:xfrm>
            <a:off x="6440092" y="707357"/>
            <a:ext cx="4014652" cy="3345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2B867E-83E0-90B7-2A48-529DCBF2D86A}"/>
              </a:ext>
            </a:extLst>
          </p:cNvPr>
          <p:cNvSpPr txBox="1"/>
          <p:nvPr/>
        </p:nvSpPr>
        <p:spPr>
          <a:xfrm>
            <a:off x="7873318" y="2329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pic>
        <p:nvPicPr>
          <p:cNvPr id="5" name="Picture 4" descr="A diagram of a music model&#10;&#10;Description automatically generated">
            <a:extLst>
              <a:ext uri="{FF2B5EF4-FFF2-40B4-BE49-F238E27FC236}">
                <a16:creationId xmlns:a16="http://schemas.microsoft.com/office/drawing/2014/main" id="{9EAF7A24-A175-300B-34F4-FC8D89339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092" y="3593744"/>
            <a:ext cx="3860355" cy="3031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ABCF80-3190-46F3-4784-A843E9AC80DB}"/>
              </a:ext>
            </a:extLst>
          </p:cNvPr>
          <p:cNvSpPr txBox="1"/>
          <p:nvPr/>
        </p:nvSpPr>
        <p:spPr>
          <a:xfrm>
            <a:off x="1270683" y="2329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</p:spTree>
    <p:extLst>
      <p:ext uri="{BB962C8B-B14F-4D97-AF65-F5344CB8AC3E}">
        <p14:creationId xmlns:p14="http://schemas.microsoft.com/office/powerpoint/2010/main" val="236999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B05-007E-DBB2-DFA3-57CF9C27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2282"/>
            <a:ext cx="10515600" cy="1325563"/>
          </a:xfrm>
        </p:spPr>
        <p:txBody>
          <a:bodyPr/>
          <a:lstStyle/>
          <a:p>
            <a:r>
              <a:rPr lang="en-US" dirty="0"/>
              <a:t>Results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D2FA-8EFC-A499-672E-2EE15688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9589"/>
            <a:ext cx="10515600" cy="5822576"/>
          </a:xfrm>
        </p:spPr>
        <p:txBody>
          <a:bodyPr>
            <a:noAutofit/>
          </a:bodyPr>
          <a:lstStyle/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More ELA → lower resilience + higher trait anxiety (supplemental table, refer in text)</a:t>
            </a: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000000"/>
                </a:solidFill>
              </a:rPr>
              <a:t>Specificity of AIMS to ELA</a:t>
            </a:r>
            <a:endParaRPr lang="en-US" sz="2200" b="0" i="0" u="none" strike="noStrike" dirty="0">
              <a:solidFill>
                <a:srgbClr val="000000"/>
              </a:solidFill>
              <a:effectLst/>
            </a:endParaRP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eBMRQ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+ ELA: four block figure (AIMS + threat/CHAOS for both studies)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Escapism ~ BMRQ + AIMS subscales (what is abs?)</a:t>
            </a: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HUMS ~ absorption  + Absorption → resilience </a:t>
            </a:r>
            <a:r>
              <a:rPr lang="en-US" sz="2200" dirty="0">
                <a:solidFill>
                  <a:srgbClr val="000000"/>
                </a:solidFill>
              </a:rPr>
              <a:t> (both studies; behaviors consequence of abs)</a:t>
            </a:r>
            <a:endParaRPr lang="en-US" sz="22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Mediation model (CHAOS - AIMS – resilience; both studies)</a:t>
            </a:r>
          </a:p>
          <a:p>
            <a:pPr marL="1200150" lvl="2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N.s. for just childhood CHAOS</a:t>
            </a:r>
          </a:p>
          <a:p>
            <a:pPr marL="1200150" lvl="2" indent="-285750" fontAlgn="base">
              <a:spcBef>
                <a:spcPts val="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Significant for adolescence CHAOS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CHAOS mediation remained sig w/ age as a covariate (cite music reward decreasing of age/retrospective reporting could be confound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Add age + musical training / musical sophistication correlations throughout, report mediation w/ age (and then co-vary *when* correlated)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  <a:highlight>
                  <a:srgbClr val="FFFF00"/>
                </a:highlight>
              </a:rPr>
              <a:t>Add mediation for study 1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Use sum scored for all results (potentially use timing as exploratory)</a:t>
            </a:r>
          </a:p>
        </p:txBody>
      </p:sp>
    </p:spTree>
    <p:extLst>
      <p:ext uri="{BB962C8B-B14F-4D97-AF65-F5344CB8AC3E}">
        <p14:creationId xmlns:p14="http://schemas.microsoft.com/office/powerpoint/2010/main" val="307142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8911-70F8-9B00-7555-BB144162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3663"/>
            <a:ext cx="10515600" cy="1325563"/>
          </a:xfrm>
        </p:spPr>
        <p:txBody>
          <a:bodyPr/>
          <a:lstStyle/>
          <a:p>
            <a:r>
              <a:rPr lang="en-US" dirty="0"/>
              <a:t>ELA &amp; Mental Health Outcomes Table</a:t>
            </a:r>
          </a:p>
        </p:txBody>
      </p:sp>
      <p:pic>
        <p:nvPicPr>
          <p:cNvPr id="5" name="Picture 4" descr="A table of data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161EEBE0-A3AF-0BC6-1837-A5B992C97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201868"/>
            <a:ext cx="7772400" cy="53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6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DC2E-ADA6-67AA-E6B6-A585C59F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 &amp; </a:t>
            </a:r>
            <a:r>
              <a:rPr lang="en-US" dirty="0" err="1"/>
              <a:t>eBMRQ</a:t>
            </a:r>
            <a:r>
              <a:rPr lang="en-US" dirty="0"/>
              <a:t>/AIMS Table</a:t>
            </a:r>
          </a:p>
        </p:txBody>
      </p:sp>
      <p:pic>
        <p:nvPicPr>
          <p:cNvPr id="5" name="Picture 4" descr="A table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071E2E6-6583-8DAB-71AE-28F398772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423006"/>
            <a:ext cx="10769332" cy="50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80234DF-18DC-1AC0-5C6F-95EF6924A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94" y="-108604"/>
            <a:ext cx="10515600" cy="1325563"/>
          </a:xfrm>
        </p:spPr>
        <p:txBody>
          <a:bodyPr/>
          <a:lstStyle/>
          <a:p>
            <a:r>
              <a:rPr lang="en-US" dirty="0"/>
              <a:t>ELA &amp; Absorption Correlations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D9DE74-0682-8351-016D-F4C9D69173BE}"/>
              </a:ext>
            </a:extLst>
          </p:cNvPr>
          <p:cNvGrpSpPr/>
          <p:nvPr/>
        </p:nvGrpSpPr>
        <p:grpSpPr>
          <a:xfrm>
            <a:off x="517994" y="1216959"/>
            <a:ext cx="6558147" cy="2709582"/>
            <a:chOff x="838200" y="2420471"/>
            <a:chExt cx="6558147" cy="2709582"/>
          </a:xfrm>
        </p:grpSpPr>
        <p:pic>
          <p:nvPicPr>
            <p:cNvPr id="7" name="Picture 6" descr="A graph with a line and a blue line&#10;&#10;Description automatically generated">
              <a:extLst>
                <a:ext uri="{FF2B5EF4-FFF2-40B4-BE49-F238E27FC236}">
                  <a16:creationId xmlns:a16="http://schemas.microsoft.com/office/drawing/2014/main" id="{C55324F2-A595-6E77-4724-2D54CC1C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420471"/>
              <a:ext cx="2709582" cy="27095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14458E-EE1F-3EF9-B81F-DAB5414C54B2}"/>
                </a:ext>
              </a:extLst>
            </p:cNvPr>
            <p:cNvSpPr txBox="1"/>
            <p:nvPr/>
          </p:nvSpPr>
          <p:spPr>
            <a:xfrm>
              <a:off x="2609408" y="453589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EDB44F-57C6-00A7-BF25-E8A64F260451}"/>
              </a:ext>
            </a:extLst>
          </p:cNvPr>
          <p:cNvGrpSpPr/>
          <p:nvPr/>
        </p:nvGrpSpPr>
        <p:grpSpPr>
          <a:xfrm>
            <a:off x="3855953" y="1216959"/>
            <a:ext cx="7818053" cy="2709582"/>
            <a:chOff x="5151206" y="1727947"/>
            <a:chExt cx="7818053" cy="2709582"/>
          </a:xfrm>
        </p:grpSpPr>
        <p:pic>
          <p:nvPicPr>
            <p:cNvPr id="14" name="Picture 13" descr="A graph with a blue line&#10;&#10;Description automatically generated">
              <a:extLst>
                <a:ext uri="{FF2B5EF4-FFF2-40B4-BE49-F238E27FC236}">
                  <a16:creationId xmlns:a16="http://schemas.microsoft.com/office/drawing/2014/main" id="{D8894368-7A78-1DC0-7D5E-48658252D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206" y="1727947"/>
              <a:ext cx="2709582" cy="27095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DA45C-D49A-9E1C-CFA8-0431EE352937}"/>
                </a:ext>
              </a:extLst>
            </p:cNvPr>
            <p:cNvSpPr txBox="1"/>
            <p:nvPr/>
          </p:nvSpPr>
          <p:spPr>
            <a:xfrm>
              <a:off x="6873259" y="382084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0.17**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6428E3-0EA7-75B7-2EDD-3DBEADC55CCE}"/>
              </a:ext>
            </a:extLst>
          </p:cNvPr>
          <p:cNvGrpSpPr/>
          <p:nvPr/>
        </p:nvGrpSpPr>
        <p:grpSpPr>
          <a:xfrm>
            <a:off x="517994" y="4148418"/>
            <a:ext cx="6558147" cy="2709582"/>
            <a:chOff x="517994" y="4148418"/>
            <a:chExt cx="6558147" cy="2709582"/>
          </a:xfrm>
        </p:grpSpPr>
        <p:pic>
          <p:nvPicPr>
            <p:cNvPr id="20" name="Picture 19" descr="A graph with black dots&#10;&#10;Description automatically generated">
              <a:extLst>
                <a:ext uri="{FF2B5EF4-FFF2-40B4-BE49-F238E27FC236}">
                  <a16:creationId xmlns:a16="http://schemas.microsoft.com/office/drawing/2014/main" id="{F0EB2BAE-60D8-0331-48BE-2432D4378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994" y="4148418"/>
              <a:ext cx="2709582" cy="270958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505707-200F-FACD-63C2-BE4F891FD7F2}"/>
                </a:ext>
              </a:extLst>
            </p:cNvPr>
            <p:cNvSpPr txBox="1"/>
            <p:nvPr/>
          </p:nvSpPr>
          <p:spPr>
            <a:xfrm>
              <a:off x="2289202" y="6244272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072196-6FBE-C5AE-7034-5A2865AF37C0}"/>
              </a:ext>
            </a:extLst>
          </p:cNvPr>
          <p:cNvGrpSpPr/>
          <p:nvPr/>
        </p:nvGrpSpPr>
        <p:grpSpPr>
          <a:xfrm>
            <a:off x="3855953" y="4238737"/>
            <a:ext cx="6508992" cy="2528943"/>
            <a:chOff x="3855953" y="4238737"/>
            <a:chExt cx="6508992" cy="2528943"/>
          </a:xfrm>
        </p:grpSpPr>
        <p:pic>
          <p:nvPicPr>
            <p:cNvPr id="26" name="Picture 25" descr="A graph with black dots and blue line&#10;&#10;Description automatically generated">
              <a:extLst>
                <a:ext uri="{FF2B5EF4-FFF2-40B4-BE49-F238E27FC236}">
                  <a16:creationId xmlns:a16="http://schemas.microsoft.com/office/drawing/2014/main" id="{4869D3B0-617B-8FB5-4533-DF177E08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5953" y="4238737"/>
              <a:ext cx="2709582" cy="25289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EDB167-DAC4-55AA-8FC3-718FA75DA89E}"/>
                </a:ext>
              </a:extLst>
            </p:cNvPr>
            <p:cNvSpPr txBox="1"/>
            <p:nvPr/>
          </p:nvSpPr>
          <p:spPr>
            <a:xfrm>
              <a:off x="5578006" y="618168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0.12*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3CA13A-B2EE-4D65-67E1-EC231675BE93}"/>
              </a:ext>
            </a:extLst>
          </p:cNvPr>
          <p:cNvSpPr txBox="1"/>
          <p:nvPr/>
        </p:nvSpPr>
        <p:spPr>
          <a:xfrm>
            <a:off x="3048000" y="852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734B1A-3F1C-245D-18F0-5B7AC4407FCE}"/>
              </a:ext>
            </a:extLst>
          </p:cNvPr>
          <p:cNvSpPr txBox="1"/>
          <p:nvPr/>
        </p:nvSpPr>
        <p:spPr>
          <a:xfrm>
            <a:off x="3048000" y="3872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3900803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2CE0-EDFF-4F9C-0961-9AD3EC44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23" y="0"/>
            <a:ext cx="1091353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matrices for ELA + (e)BMRQ &amp; AIMS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FBDDA-037C-2015-C51F-DCE5655D6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32"/>
            <a:ext cx="6386336" cy="6386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447AE-7280-D081-6B18-506FA040E8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8" b="12960"/>
          <a:stretch/>
        </p:blipFill>
        <p:spPr>
          <a:xfrm>
            <a:off x="6254659" y="1655766"/>
            <a:ext cx="5808173" cy="4121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23771-B655-6CFB-A610-9A1ADDFC2EA6}"/>
              </a:ext>
            </a:extLst>
          </p:cNvPr>
          <p:cNvSpPr txBox="1"/>
          <p:nvPr/>
        </p:nvSpPr>
        <p:spPr>
          <a:xfrm>
            <a:off x="1231900" y="12891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E3815-B385-0C92-F53A-18449DF5CE5D}"/>
              </a:ext>
            </a:extLst>
          </p:cNvPr>
          <p:cNvSpPr txBox="1"/>
          <p:nvPr/>
        </p:nvSpPr>
        <p:spPr>
          <a:xfrm>
            <a:off x="7027984" y="1187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1217206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58B9-412E-B46D-88D1-39CBCC17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related to both healthy + unhealthy music usage, but more strongly associated with healthy music usage across both studies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E3D4E-0931-E804-3E60-EFF529CA6E52}"/>
              </a:ext>
            </a:extLst>
          </p:cNvPr>
          <p:cNvSpPr txBox="1"/>
          <p:nvPr/>
        </p:nvSpPr>
        <p:spPr>
          <a:xfrm>
            <a:off x="81407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8BA72-AC4A-8FBB-7785-1A43D75CF1F4}"/>
              </a:ext>
            </a:extLst>
          </p:cNvPr>
          <p:cNvSpPr txBox="1"/>
          <p:nvPr/>
        </p:nvSpPr>
        <p:spPr>
          <a:xfrm>
            <a:off x="23749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pic>
        <p:nvPicPr>
          <p:cNvPr id="7" name="Picture 6" descr="A graph of a music score&#10;&#10;Description automatically generated with medium confidence">
            <a:extLst>
              <a:ext uri="{FF2B5EF4-FFF2-40B4-BE49-F238E27FC236}">
                <a16:creationId xmlns:a16="http://schemas.microsoft.com/office/drawing/2014/main" id="{993C3E30-517E-1589-0036-0F4D3EA0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09" y="1690688"/>
            <a:ext cx="5054600" cy="505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13D8B4-C6EB-18E4-3C68-80155E9E7E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6399" y="1690688"/>
            <a:ext cx="5054601" cy="5054601"/>
          </a:xfrm>
          <a:prstGeom prst="rect">
            <a:avLst/>
          </a:prstGeom>
        </p:spPr>
      </p:pic>
      <p:pic>
        <p:nvPicPr>
          <p:cNvPr id="11" name="Picture 10" descr="A graph with text on it&#10;&#10;Description automatically generated">
            <a:extLst>
              <a:ext uri="{FF2B5EF4-FFF2-40B4-BE49-F238E27FC236}">
                <a16:creationId xmlns:a16="http://schemas.microsoft.com/office/drawing/2014/main" id="{6303C63D-E044-B7FD-C26A-4683BC99C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9" t="4957" r="46716" b="88628"/>
          <a:stretch/>
        </p:blipFill>
        <p:spPr>
          <a:xfrm>
            <a:off x="2145144" y="2964873"/>
            <a:ext cx="1006890" cy="297873"/>
          </a:xfrm>
          <a:prstGeom prst="rect">
            <a:avLst/>
          </a:prstGeom>
        </p:spPr>
      </p:pic>
      <p:pic>
        <p:nvPicPr>
          <p:cNvPr id="15" name="Picture 14" descr="A graph with text on it&#10;&#10;Description automatically generated">
            <a:extLst>
              <a:ext uri="{FF2B5EF4-FFF2-40B4-BE49-F238E27FC236}">
                <a16:creationId xmlns:a16="http://schemas.microsoft.com/office/drawing/2014/main" id="{46834C41-D32A-7A24-DE42-5A6B579E5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69" t="82736" r="41124" b="6864"/>
          <a:stretch/>
        </p:blipFill>
        <p:spPr>
          <a:xfrm>
            <a:off x="3326330" y="5167312"/>
            <a:ext cx="1103659" cy="5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5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56BC-346A-FC20-1BDB-EC620C4B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1325563"/>
          </a:xfrm>
        </p:spPr>
        <p:txBody>
          <a:bodyPr/>
          <a:lstStyle/>
          <a:p>
            <a:r>
              <a:rPr lang="en-US" dirty="0"/>
              <a:t>AIMS relates to music usage for escapism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AEB66B-201A-04E5-7206-6A9EB6955F4F}"/>
              </a:ext>
            </a:extLst>
          </p:cNvPr>
          <p:cNvGrpSpPr/>
          <p:nvPr/>
        </p:nvGrpSpPr>
        <p:grpSpPr>
          <a:xfrm>
            <a:off x="241858" y="1499046"/>
            <a:ext cx="7263645" cy="3698810"/>
            <a:chOff x="172279" y="1491906"/>
            <a:chExt cx="7263645" cy="36988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7A5EC-CA7E-B608-A087-375DF0FD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279" y="1491906"/>
              <a:ext cx="3698810" cy="36988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9DC72-0D2B-DCC2-621D-AB2B65CBC819}"/>
                </a:ext>
              </a:extLst>
            </p:cNvPr>
            <p:cNvSpPr txBox="1"/>
            <p:nvPr/>
          </p:nvSpPr>
          <p:spPr>
            <a:xfrm>
              <a:off x="264898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0.68***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78924B-8636-3B79-621D-FDA469DFC726}"/>
              </a:ext>
            </a:extLst>
          </p:cNvPr>
          <p:cNvGrpSpPr/>
          <p:nvPr/>
        </p:nvGrpSpPr>
        <p:grpSpPr>
          <a:xfrm>
            <a:off x="4210877" y="1579595"/>
            <a:ext cx="7215810" cy="3698810"/>
            <a:chOff x="4031975" y="1579595"/>
            <a:chExt cx="7215810" cy="36988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E6DBAB-1C3F-1692-E076-DF02434A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031975" y="1579595"/>
              <a:ext cx="3698810" cy="36988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32BD63-760F-B799-C29F-1FE1D23AFE55}"/>
                </a:ext>
              </a:extLst>
            </p:cNvPr>
            <p:cNvSpPr txBox="1"/>
            <p:nvPr/>
          </p:nvSpPr>
          <p:spPr>
            <a:xfrm>
              <a:off x="6460846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0.63***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A583A1-21C7-7DE6-637E-FD36F99E793E}"/>
              </a:ext>
            </a:extLst>
          </p:cNvPr>
          <p:cNvGrpSpPr/>
          <p:nvPr/>
        </p:nvGrpSpPr>
        <p:grpSpPr>
          <a:xfrm>
            <a:off x="8204960" y="1579595"/>
            <a:ext cx="7389536" cy="3698810"/>
            <a:chOff x="8026058" y="1579595"/>
            <a:chExt cx="7389536" cy="3698810"/>
          </a:xfrm>
        </p:grpSpPr>
        <p:pic>
          <p:nvPicPr>
            <p:cNvPr id="15" name="Picture 14" descr="A graph of a self-suscesophilism&#10;&#10;Description automatically generated">
              <a:extLst>
                <a:ext uri="{FF2B5EF4-FFF2-40B4-BE49-F238E27FC236}">
                  <a16:creationId xmlns:a16="http://schemas.microsoft.com/office/drawing/2014/main" id="{3B0F92E9-6511-5FCE-8DF4-E676C885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6058" y="1579595"/>
              <a:ext cx="3698810" cy="36988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E7DE2-E6BB-A29F-EDF5-1419FB352222}"/>
                </a:ext>
              </a:extLst>
            </p:cNvPr>
            <p:cNvSpPr txBox="1"/>
            <p:nvPr/>
          </p:nvSpPr>
          <p:spPr>
            <a:xfrm>
              <a:off x="1062865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0.45***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6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AF2-39E9-2C47-4F08-6C9F8B21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related more strongly to self expansion than self suppression</a:t>
            </a:r>
          </a:p>
        </p:txBody>
      </p:sp>
      <p:pic>
        <p:nvPicPr>
          <p:cNvPr id="7" name="Picture 6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60E3991D-3776-D806-0295-89C38E2F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967948"/>
            <a:ext cx="4661452" cy="4661452"/>
          </a:xfrm>
          <a:prstGeom prst="rect">
            <a:avLst/>
          </a:prstGeom>
        </p:spPr>
      </p:pic>
      <p:pic>
        <p:nvPicPr>
          <p:cNvPr id="9" name="Picture 8" descr="A graph with text on it&#10;&#10;Description automatically generated">
            <a:extLst>
              <a:ext uri="{FF2B5EF4-FFF2-40B4-BE49-F238E27FC236}">
                <a16:creationId xmlns:a16="http://schemas.microsoft.com/office/drawing/2014/main" id="{BF6E86E3-EF7B-BAC9-98C8-403EFC10A3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3" t="4954" r="45718" b="87902"/>
          <a:stretch/>
        </p:blipFill>
        <p:spPr>
          <a:xfrm>
            <a:off x="3616187" y="2424235"/>
            <a:ext cx="1465017" cy="378600"/>
          </a:xfrm>
          <a:prstGeom prst="rect">
            <a:avLst/>
          </a:prstGeom>
        </p:spPr>
      </p:pic>
      <p:pic>
        <p:nvPicPr>
          <p:cNvPr id="10" name="Picture 9" descr="A graph with text on it&#10;&#10;Description automatically generated">
            <a:extLst>
              <a:ext uri="{FF2B5EF4-FFF2-40B4-BE49-F238E27FC236}">
                <a16:creationId xmlns:a16="http://schemas.microsoft.com/office/drawing/2014/main" id="{52D8226E-263A-A346-A798-A24ECC8198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53" t="83524" r="38743" b="10265"/>
          <a:stretch/>
        </p:blipFill>
        <p:spPr>
          <a:xfrm>
            <a:off x="6496879" y="5240545"/>
            <a:ext cx="1526827" cy="2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3770</TotalTime>
  <Words>607</Words>
  <Application>Microsoft Macintosh PowerPoint</Application>
  <PresentationFormat>Widescreen</PresentationFormat>
  <Paragraphs>95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AIMS Paper Figures</vt:lpstr>
      <vt:lpstr>Results Outline</vt:lpstr>
      <vt:lpstr>ELA &amp; Mental Health Outcomes Table</vt:lpstr>
      <vt:lpstr>ELA &amp; eBMRQ/AIMS Table</vt:lpstr>
      <vt:lpstr>ELA &amp; Absorption Correlations</vt:lpstr>
      <vt:lpstr>Correlation matrices for ELA + (e)BMRQ &amp; AIMS </vt:lpstr>
      <vt:lpstr>Absorption related to both healthy + unhealthy music usage, but more strongly associated with healthy music usage across both studies</vt:lpstr>
      <vt:lpstr>AIMS relates to music usage for escapism</vt:lpstr>
      <vt:lpstr>AIMS related more strongly to self expansion than self suppression</vt:lpstr>
      <vt:lpstr>Absorption into music best explains music usage for escapism scores above and beyond other music reward sensitivity measures</vt:lpstr>
      <vt:lpstr>Absorption positively related to resilience</vt:lpstr>
      <vt:lpstr>Absorption mediates the relationship between CHAOS and resilience</vt:lpstr>
      <vt:lpstr>No mediation between CHAOS, AIMS, &amp; STAI</vt:lpstr>
      <vt:lpstr>Correlations between goldMSI, AIMS, ELA, STAI, resilience, &amp; age</vt:lpstr>
      <vt:lpstr>*****FIGURES***** </vt:lpstr>
      <vt:lpstr>PowerPoint Presentation</vt:lpstr>
      <vt:lpstr>What is absorption? (Study 2)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AIMS Paper Figures</dc:title>
  <dc:creator>Nicholas Kathios</dc:creator>
  <cp:lastModifiedBy>Nicholas Kathios</cp:lastModifiedBy>
  <cp:revision>21</cp:revision>
  <dcterms:created xsi:type="dcterms:W3CDTF">2023-09-28T02:41:43Z</dcterms:created>
  <dcterms:modified xsi:type="dcterms:W3CDTF">2023-11-27T20:08:17Z</dcterms:modified>
</cp:coreProperties>
</file>